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3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257800" y="203199"/>
            <a:ext cx="1485900" cy="8741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5231"/>
            <a:ext cx="5029200" cy="873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257800" y="2737280"/>
            <a:ext cx="1485900" cy="24384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2F0ED79-C426-4978-9FC5-BFB3E4B03422}" type="datetimeFigureOut">
              <a:rPr lang="en-US" smtClean="0"/>
              <a:t>12/26/2013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7E9C2E4-4825-4F41-B551-DCB4AC72CCC2}"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342900" y="2737280"/>
            <a:ext cx="4743450" cy="24384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0ED79-C426-4978-9FC5-BFB3E4B03422}"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9C2E4-4825-4F41-B551-DCB4AC72CC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14300" y="196425"/>
            <a:ext cx="5029200" cy="8741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57800" y="196425"/>
            <a:ext cx="1467035" cy="8741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5372100" y="366185"/>
            <a:ext cx="1257300" cy="780203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F0ED79-C426-4978-9FC5-BFB3E4B03422}"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7E9C2E4-4825-4F41-B551-DCB4AC72CC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F0ED79-C426-4978-9FC5-BFB3E4B03422}"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9C2E4-4825-4F41-B551-DCB4AC72CCC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5257800" y="203199"/>
            <a:ext cx="1485900" cy="8741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5231"/>
            <a:ext cx="5029200" cy="873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72100" y="3856369"/>
            <a:ext cx="1200151" cy="219456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2F0ED79-C426-4978-9FC5-BFB3E4B03422}" type="datetimeFigureOut">
              <a:rPr lang="en-US" smtClean="0"/>
              <a:t>12/26/2013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7E9C2E4-4825-4F41-B551-DCB4AC72CCC2}"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285750" y="3856369"/>
            <a:ext cx="4743450" cy="219456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2292096"/>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86150" y="2292096"/>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F0ED79-C426-4978-9FC5-BFB3E4B03422}"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9C2E4-4825-4F41-B551-DCB4AC72CCC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2296584"/>
            <a:ext cx="3030141" cy="85301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251200"/>
            <a:ext cx="3030141" cy="4917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3769" y="2296584"/>
            <a:ext cx="3031331" cy="85301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251200"/>
            <a:ext cx="3031331" cy="4917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F0ED79-C426-4978-9FC5-BFB3E4B03422}" type="datetimeFigureOut">
              <a:rPr lang="en-US" smtClean="0"/>
              <a:t>12/26/2013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9C2E4-4825-4F41-B551-DCB4AC72CCC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2F0ED79-C426-4978-9FC5-BFB3E4B03422}" type="datetimeFigureOut">
              <a:rPr lang="en-US" smtClean="0"/>
              <a:t>12/26/2013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9C2E4-4825-4F41-B551-DCB4AC72CCC2}"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14300" y="201225"/>
            <a:ext cx="6623852" cy="8741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2F0ED79-C426-4978-9FC5-BFB3E4B03422}" type="datetimeFigureOut">
              <a:rPr lang="en-US" smtClean="0"/>
              <a:t>12/26/2013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9C2E4-4825-4F41-B551-DCB4AC72CC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57800" y="201168"/>
            <a:ext cx="1485900" cy="8741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14300" y="203200"/>
            <a:ext cx="5029200" cy="8737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406401"/>
            <a:ext cx="4400550"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69814" y="2840736"/>
            <a:ext cx="1255014" cy="3755136"/>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0ED79-C426-4978-9FC5-BFB3E4B03422}"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7E9C2E4-4825-4F41-B551-DCB4AC72CCC2}" type="slidenum">
              <a:rPr lang="en-US" smtClean="0"/>
              <a:t>‹#›</a:t>
            </a:fld>
            <a:endParaRPr lang="en-US"/>
          </a:p>
        </p:txBody>
      </p:sp>
      <p:sp>
        <p:nvSpPr>
          <p:cNvPr id="11" name="Title 10"/>
          <p:cNvSpPr>
            <a:spLocks noGrp="1"/>
          </p:cNvSpPr>
          <p:nvPr>
            <p:ph type="title"/>
          </p:nvPr>
        </p:nvSpPr>
        <p:spPr>
          <a:xfrm>
            <a:off x="5369814" y="609600"/>
            <a:ext cx="1256745" cy="2231136"/>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5257800" y="201168"/>
            <a:ext cx="1485900" cy="87416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14300" y="203200"/>
            <a:ext cx="5029200" cy="87376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72100" y="2844800"/>
            <a:ext cx="1257300" cy="39624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0ED79-C426-4978-9FC5-BFB3E4B03422}"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9C2E4-4825-4F41-B551-DCB4AC72CCC2}" type="slidenum">
              <a:rPr lang="en-US" smtClean="0"/>
              <a:t>‹#›</a:t>
            </a:fld>
            <a:endParaRPr lang="en-US"/>
          </a:p>
        </p:txBody>
      </p:sp>
      <p:sp>
        <p:nvSpPr>
          <p:cNvPr id="10" name="Title 9"/>
          <p:cNvSpPr>
            <a:spLocks noGrp="1"/>
          </p:cNvSpPr>
          <p:nvPr>
            <p:ph type="title"/>
          </p:nvPr>
        </p:nvSpPr>
        <p:spPr>
          <a:xfrm>
            <a:off x="5372100" y="613664"/>
            <a:ext cx="1257300" cy="2231136"/>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14300" y="2179962"/>
            <a:ext cx="6623852" cy="67273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3201"/>
            <a:ext cx="6610535" cy="17952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85750" y="474463"/>
            <a:ext cx="6285945" cy="1405859"/>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85750" y="2292095"/>
            <a:ext cx="6305920" cy="587654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8166" y="8475133"/>
            <a:ext cx="1600200" cy="365760"/>
          </a:xfrm>
          <a:prstGeom prst="rect">
            <a:avLst/>
          </a:prstGeom>
        </p:spPr>
        <p:txBody>
          <a:bodyPr vert="horz" lIns="91440" tIns="45720" rIns="91440" bIns="45720" rtlCol="0" anchor="ctr"/>
          <a:lstStyle>
            <a:lvl1pPr algn="l">
              <a:defRPr sz="1100">
                <a:solidFill>
                  <a:schemeClr val="tx2"/>
                </a:solidFill>
              </a:defRPr>
            </a:lvl1pPr>
          </a:lstStyle>
          <a:p>
            <a:fld id="{32F0ED79-C426-4978-9FC5-BFB3E4B03422}" type="datetimeFigureOut">
              <a:rPr lang="en-US" smtClean="0"/>
              <a:t>12/26/2013</a:t>
            </a:fld>
            <a:endParaRPr lang="en-US"/>
          </a:p>
        </p:txBody>
      </p:sp>
      <p:sp>
        <p:nvSpPr>
          <p:cNvPr id="5" name="Footer Placeholder 4"/>
          <p:cNvSpPr>
            <a:spLocks noGrp="1"/>
          </p:cNvSpPr>
          <p:nvPr>
            <p:ph type="ftr" sz="quarter" idx="3"/>
          </p:nvPr>
        </p:nvSpPr>
        <p:spPr>
          <a:xfrm>
            <a:off x="2286000" y="8475133"/>
            <a:ext cx="2514600" cy="36576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6176010" y="8473440"/>
            <a:ext cx="437225" cy="365760"/>
          </a:xfrm>
          <a:prstGeom prst="rect">
            <a:avLst/>
          </a:prstGeom>
          <a:ln w="19050">
            <a:noFill/>
          </a:ln>
        </p:spPr>
        <p:txBody>
          <a:bodyPr vert="horz" lIns="91440" tIns="45720" rIns="91440" bIns="45720" rtlCol="0" anchor="ctr"/>
          <a:lstStyle>
            <a:lvl1pPr algn="ctr">
              <a:defRPr sz="1100">
                <a:solidFill>
                  <a:schemeClr val="tx2"/>
                </a:solidFill>
              </a:defRPr>
            </a:lvl1pPr>
          </a:lstStyle>
          <a:p>
            <a:fld id="{27E9C2E4-4825-4F41-B551-DCB4AC72CC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57800" y="228600"/>
            <a:ext cx="1485900" cy="8686800"/>
          </a:xfrm>
        </p:spPr>
        <p:txBody>
          <a:bodyPr>
            <a:noAutofit/>
          </a:bodyPr>
          <a:lstStyle/>
          <a:p>
            <a:endParaRPr lang="en-US" sz="1800" dirty="0" smtClean="0">
              <a:latin typeface="Cataneo BT" panose="03020802040502060804" pitchFamily="66" charset="0"/>
            </a:endParaRPr>
          </a:p>
          <a:p>
            <a:endParaRPr lang="en-US" sz="1800" dirty="0">
              <a:latin typeface="Cataneo BT" panose="03020802040502060804" pitchFamily="66" charset="0"/>
            </a:endParaRPr>
          </a:p>
          <a:p>
            <a:endParaRPr lang="en-US" sz="1800" dirty="0" smtClean="0">
              <a:latin typeface="Cataneo BT" panose="03020802040502060804" pitchFamily="66" charset="0"/>
            </a:endParaRPr>
          </a:p>
          <a:p>
            <a:endParaRPr lang="en-US" sz="1800" dirty="0">
              <a:latin typeface="Cataneo BT" panose="03020802040502060804" pitchFamily="66" charset="0"/>
            </a:endParaRPr>
          </a:p>
          <a:p>
            <a:endParaRPr lang="en-US" sz="1800" dirty="0" smtClean="0">
              <a:latin typeface="Cataneo BT" panose="03020802040502060804" pitchFamily="66" charset="0"/>
            </a:endParaRPr>
          </a:p>
          <a:p>
            <a:r>
              <a:rPr lang="en-US" sz="1800" dirty="0" smtClean="0">
                <a:latin typeface="Cataneo BT" panose="03020802040502060804" pitchFamily="66" charset="0"/>
              </a:rPr>
              <a:t>“Beloved, I </a:t>
            </a:r>
            <a:r>
              <a:rPr lang="en-US" sz="1800" dirty="0">
                <a:latin typeface="Cataneo BT" panose="03020802040502060804" pitchFamily="66" charset="0"/>
              </a:rPr>
              <a:t>wish above all things that thou </a:t>
            </a:r>
            <a:r>
              <a:rPr lang="en-US" sz="1800" dirty="0" err="1">
                <a:latin typeface="Cataneo BT" panose="03020802040502060804" pitchFamily="66" charset="0"/>
              </a:rPr>
              <a:t>mayest</a:t>
            </a:r>
            <a:r>
              <a:rPr lang="en-US" sz="1800" dirty="0">
                <a:latin typeface="Cataneo BT" panose="03020802040502060804" pitchFamily="66" charset="0"/>
              </a:rPr>
              <a:t> prosper and be in health, even as thy soul </a:t>
            </a:r>
            <a:r>
              <a:rPr lang="en-US" sz="1800" dirty="0" err="1">
                <a:latin typeface="Cataneo BT" panose="03020802040502060804" pitchFamily="66" charset="0"/>
              </a:rPr>
              <a:t>prospereth</a:t>
            </a:r>
            <a:r>
              <a:rPr lang="en-US" sz="1800" dirty="0" smtClean="0">
                <a:latin typeface="Cataneo BT" panose="03020802040502060804" pitchFamily="66" charset="0"/>
              </a:rPr>
              <a:t>.”- 3 John 1:2</a:t>
            </a:r>
          </a:p>
          <a:p>
            <a:endParaRPr lang="en-US" sz="1800" dirty="0" smtClean="0">
              <a:latin typeface="Cataneo BT" panose="03020802040502060804" pitchFamily="66" charset="0"/>
            </a:endParaRPr>
          </a:p>
          <a:p>
            <a:pPr lvl="0">
              <a:spcBef>
                <a:spcPts val="0"/>
              </a:spcBef>
              <a:buClrTx/>
            </a:pPr>
            <a:endParaRPr lang="en-US" sz="1400" spc="0" dirty="0" smtClean="0">
              <a:solidFill>
                <a:prstClr val="white"/>
              </a:solidFill>
              <a:latin typeface="Cooper Black" panose="0208090404030B020404" pitchFamily="18" charset="0"/>
            </a:endParaRPr>
          </a:p>
          <a:p>
            <a:pPr lvl="0">
              <a:spcBef>
                <a:spcPts val="0"/>
              </a:spcBef>
              <a:buClrTx/>
            </a:pPr>
            <a:endParaRPr lang="en-US" sz="1400" spc="0" dirty="0">
              <a:solidFill>
                <a:prstClr val="white"/>
              </a:solidFill>
              <a:latin typeface="Cooper Black" panose="0208090404030B020404" pitchFamily="18" charset="0"/>
            </a:endParaRPr>
          </a:p>
          <a:p>
            <a:pPr lvl="0">
              <a:spcBef>
                <a:spcPts val="0"/>
              </a:spcBef>
              <a:buClrTx/>
            </a:pPr>
            <a:endParaRPr lang="en-US" sz="1400" spc="0" dirty="0">
              <a:solidFill>
                <a:prstClr val="white"/>
              </a:solidFill>
              <a:latin typeface="Cooper Black" panose="0208090404030B020404" pitchFamily="18" charset="0"/>
            </a:endParaRPr>
          </a:p>
          <a:p>
            <a:pPr lvl="0">
              <a:spcBef>
                <a:spcPts val="0"/>
              </a:spcBef>
              <a:buClrTx/>
            </a:pPr>
            <a:r>
              <a:rPr lang="en-US" sz="1400" spc="0" dirty="0" smtClean="0">
                <a:solidFill>
                  <a:prstClr val="white"/>
                </a:solidFill>
                <a:latin typeface="Cooper Black" panose="0208090404030B020404" pitchFamily="18" charset="0"/>
              </a:rPr>
              <a:t>CONTACT US</a:t>
            </a:r>
            <a:endParaRPr lang="en-US" sz="1400" spc="0" dirty="0">
              <a:solidFill>
                <a:prstClr val="white"/>
              </a:solidFill>
            </a:endParaRPr>
          </a:p>
          <a:p>
            <a:pPr lvl="0">
              <a:spcBef>
                <a:spcPts val="0"/>
              </a:spcBef>
              <a:buClrTx/>
            </a:pPr>
            <a:r>
              <a:rPr lang="en-US" sz="1200" b="1" dirty="0" smtClean="0"/>
              <a:t>Brandy Brown</a:t>
            </a:r>
            <a:r>
              <a:rPr lang="en-US" sz="1200" b="1" smtClean="0"/>
              <a:t>, M.A.,LPC</a:t>
            </a:r>
            <a:endParaRPr lang="en-US" sz="1200" b="1" dirty="0" smtClean="0"/>
          </a:p>
          <a:p>
            <a:r>
              <a:rPr lang="en-US" sz="1100" b="1" dirty="0" smtClean="0"/>
              <a:t>(740) 803-1273</a:t>
            </a:r>
          </a:p>
          <a:p>
            <a:endParaRPr lang="en-US" sz="1100" b="1" dirty="0"/>
          </a:p>
          <a:p>
            <a:endParaRPr lang="en-US" sz="1100" b="1"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94442" y="533400"/>
            <a:ext cx="6434958" cy="146380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60283" y="2049755"/>
            <a:ext cx="4953000" cy="7017306"/>
          </a:xfrm>
          <a:prstGeom prst="rect">
            <a:avLst/>
          </a:prstGeom>
          <a:noFill/>
        </p:spPr>
        <p:txBody>
          <a:bodyPr wrap="square" rtlCol="0">
            <a:spAutoFit/>
          </a:bodyPr>
          <a:lstStyle/>
          <a:p>
            <a:r>
              <a:rPr lang="en-US" sz="1400" dirty="0" smtClean="0">
                <a:solidFill>
                  <a:schemeClr val="bg1"/>
                </a:solidFill>
                <a:latin typeface="Cooper Black" panose="0208090404030B020404" pitchFamily="18" charset="0"/>
              </a:rPr>
              <a:t>SOUL REFLECTIONS CHRISTIAN COUNSELING </a:t>
            </a:r>
            <a:r>
              <a:rPr lang="en-US" sz="1200" dirty="0" smtClean="0">
                <a:solidFill>
                  <a:schemeClr val="bg1"/>
                </a:solidFill>
              </a:rPr>
              <a:t>is a private practice offering Christian-based counseling, life coaching and consultation for a large number of spiritual and psychological concerns. Owner and licensed counselor, </a:t>
            </a:r>
            <a:r>
              <a:rPr lang="en-US" sz="1200" b="1" i="1" dirty="0" smtClean="0">
                <a:solidFill>
                  <a:schemeClr val="bg1"/>
                </a:solidFill>
              </a:rPr>
              <a:t>Brandy Brown</a:t>
            </a:r>
            <a:r>
              <a:rPr lang="en-US" sz="1200" dirty="0" smtClean="0">
                <a:solidFill>
                  <a:schemeClr val="bg1"/>
                </a:solidFill>
              </a:rPr>
              <a:t>,  specializes in helping others prosper and build healthy concepts of self in relationship to God and others. </a:t>
            </a:r>
          </a:p>
          <a:p>
            <a:endParaRPr lang="en-US" sz="1400" dirty="0">
              <a:solidFill>
                <a:schemeClr val="bg1"/>
              </a:solidFill>
            </a:endParaRPr>
          </a:p>
          <a:p>
            <a:r>
              <a:rPr lang="en-US" sz="1400" dirty="0" smtClean="0">
                <a:solidFill>
                  <a:schemeClr val="bg1"/>
                </a:solidFill>
                <a:latin typeface="Cooper Black" panose="0208090404030B020404" pitchFamily="18" charset="0"/>
              </a:rPr>
              <a:t>WHO WE SERVE</a:t>
            </a:r>
            <a:r>
              <a:rPr lang="en-US" sz="1400" dirty="0">
                <a:solidFill>
                  <a:schemeClr val="bg1"/>
                </a:solidFill>
              </a:rPr>
              <a:t> </a:t>
            </a:r>
          </a:p>
          <a:p>
            <a:r>
              <a:rPr lang="en-US" sz="1400" i="1" dirty="0" smtClean="0">
                <a:solidFill>
                  <a:schemeClr val="bg1"/>
                </a:solidFill>
              </a:rPr>
              <a:t>Soul Reflections Christian Counseling serves those with:</a:t>
            </a:r>
          </a:p>
          <a:p>
            <a:pPr marL="285750" indent="-285750">
              <a:buFont typeface="Arial" panose="020B0604020202020204" pitchFamily="34" charset="0"/>
              <a:buChar char="•"/>
            </a:pPr>
            <a:r>
              <a:rPr lang="en-US" sz="1200" dirty="0" smtClean="0">
                <a:solidFill>
                  <a:schemeClr val="bg1"/>
                </a:solidFill>
              </a:rPr>
              <a:t>Anxiety</a:t>
            </a:r>
            <a:r>
              <a:rPr lang="en-US" sz="1200" dirty="0">
                <a:solidFill>
                  <a:schemeClr val="bg1"/>
                </a:solidFill>
              </a:rPr>
              <a:t> </a:t>
            </a:r>
            <a:r>
              <a:rPr lang="en-US" sz="1200" dirty="0" smtClean="0">
                <a:solidFill>
                  <a:schemeClr val="bg1"/>
                </a:solidFill>
              </a:rPr>
              <a:t>and/or Depression, Phobias, Panic Disorders</a:t>
            </a:r>
          </a:p>
          <a:p>
            <a:pPr marL="285750" indent="-285750">
              <a:buFont typeface="Arial" panose="020B0604020202020204" pitchFamily="34" charset="0"/>
              <a:buChar char="•"/>
            </a:pPr>
            <a:r>
              <a:rPr lang="en-US" sz="1200" dirty="0" smtClean="0">
                <a:solidFill>
                  <a:schemeClr val="bg1"/>
                </a:solidFill>
              </a:rPr>
              <a:t>PTSD, Trauma sufferers, Victims of abuse or molestation</a:t>
            </a:r>
          </a:p>
          <a:p>
            <a:pPr marL="285750" indent="-285750">
              <a:buFont typeface="Arial" panose="020B0604020202020204" pitchFamily="34" charset="0"/>
              <a:buChar char="•"/>
            </a:pPr>
            <a:r>
              <a:rPr lang="en-US" sz="1200" dirty="0">
                <a:solidFill>
                  <a:schemeClr val="bg1"/>
                </a:solidFill>
              </a:rPr>
              <a:t>D</a:t>
            </a:r>
            <a:r>
              <a:rPr lang="en-US" sz="1200" dirty="0" smtClean="0">
                <a:solidFill>
                  <a:schemeClr val="bg1"/>
                </a:solidFill>
              </a:rPr>
              <a:t>ivorce and separation, Dysfunctional environments</a:t>
            </a:r>
          </a:p>
          <a:p>
            <a:pPr marL="285750" indent="-285750">
              <a:buFont typeface="Arial" panose="020B0604020202020204" pitchFamily="34" charset="0"/>
              <a:buChar char="•"/>
            </a:pPr>
            <a:r>
              <a:rPr lang="en-US" sz="1200" dirty="0" smtClean="0">
                <a:solidFill>
                  <a:schemeClr val="bg1"/>
                </a:solidFill>
              </a:rPr>
              <a:t>Individuals and families with developmental disabilities</a:t>
            </a:r>
          </a:p>
          <a:p>
            <a:pPr marL="285750" indent="-285750">
              <a:buFont typeface="Arial" panose="020B0604020202020204" pitchFamily="34" charset="0"/>
              <a:buChar char="•"/>
            </a:pPr>
            <a:r>
              <a:rPr lang="en-US" sz="1200" dirty="0" smtClean="0">
                <a:solidFill>
                  <a:schemeClr val="bg1"/>
                </a:solidFill>
              </a:rPr>
              <a:t>Issues with weight management and nutrition </a:t>
            </a:r>
          </a:p>
          <a:p>
            <a:pPr marL="285750" indent="-285750">
              <a:buFont typeface="Arial" panose="020B0604020202020204" pitchFamily="34" charset="0"/>
              <a:buChar char="•"/>
            </a:pPr>
            <a:r>
              <a:rPr lang="en-US" sz="1200" dirty="0">
                <a:solidFill>
                  <a:schemeClr val="bg1"/>
                </a:solidFill>
              </a:rPr>
              <a:t>I</a:t>
            </a:r>
            <a:r>
              <a:rPr lang="en-US" sz="1200" dirty="0" smtClean="0">
                <a:solidFill>
                  <a:schemeClr val="bg1"/>
                </a:solidFill>
              </a:rPr>
              <a:t>ndividuals with chronic illness, specifically balance disorders</a:t>
            </a:r>
          </a:p>
          <a:p>
            <a:pPr marL="285750" indent="-285750">
              <a:buFont typeface="Arial" panose="020B0604020202020204" pitchFamily="34" charset="0"/>
              <a:buChar char="•"/>
            </a:pPr>
            <a:r>
              <a:rPr lang="en-US" sz="1200" dirty="0">
                <a:solidFill>
                  <a:schemeClr val="bg1"/>
                </a:solidFill>
              </a:rPr>
              <a:t>T</a:t>
            </a:r>
            <a:r>
              <a:rPr lang="en-US" sz="1200" dirty="0" smtClean="0">
                <a:solidFill>
                  <a:schemeClr val="bg1"/>
                </a:solidFill>
              </a:rPr>
              <a:t>hose experiencing a loss of purpose and/or motivation</a:t>
            </a:r>
          </a:p>
          <a:p>
            <a:pPr marL="285750" indent="-285750">
              <a:buFont typeface="Arial" panose="020B0604020202020204" pitchFamily="34" charset="0"/>
              <a:buChar char="•"/>
            </a:pPr>
            <a:r>
              <a:rPr lang="en-US" sz="1200" dirty="0" smtClean="0">
                <a:solidFill>
                  <a:schemeClr val="bg1"/>
                </a:solidFill>
              </a:rPr>
              <a:t>Other spiritual and psychological concerns</a:t>
            </a:r>
          </a:p>
          <a:p>
            <a:endParaRPr lang="en-US" sz="1400" dirty="0" smtClean="0">
              <a:solidFill>
                <a:schemeClr val="bg1"/>
              </a:solidFill>
              <a:latin typeface="Cooper Black" panose="0208090404030B020404" pitchFamily="18" charset="0"/>
            </a:endParaRPr>
          </a:p>
          <a:p>
            <a:r>
              <a:rPr lang="en-US" sz="1400" dirty="0" smtClean="0">
                <a:solidFill>
                  <a:schemeClr val="bg1"/>
                </a:solidFill>
                <a:latin typeface="Cooper Black" panose="0208090404030B020404" pitchFamily="18" charset="0"/>
              </a:rPr>
              <a:t>HOW WE SERVE</a:t>
            </a:r>
            <a:r>
              <a:rPr lang="en-US" sz="1400" dirty="0" smtClean="0">
                <a:solidFill>
                  <a:schemeClr val="bg1"/>
                </a:solidFill>
              </a:rPr>
              <a:t> </a:t>
            </a:r>
            <a:endParaRPr lang="en-US" sz="1400" dirty="0">
              <a:solidFill>
                <a:schemeClr val="bg1"/>
              </a:solidFill>
            </a:endParaRPr>
          </a:p>
          <a:p>
            <a:r>
              <a:rPr lang="en-US" sz="1200" dirty="0" smtClean="0">
                <a:solidFill>
                  <a:schemeClr val="bg1"/>
                </a:solidFill>
              </a:rPr>
              <a:t>We view the counseling process as an opportunity to experience and share emotions in a safe, non-judgmental environment where the </a:t>
            </a:r>
            <a:r>
              <a:rPr lang="en-US" sz="1200" dirty="0">
                <a:solidFill>
                  <a:schemeClr val="bg1"/>
                </a:solidFill>
              </a:rPr>
              <a:t>c</a:t>
            </a:r>
            <a:r>
              <a:rPr lang="en-US" sz="1200" dirty="0" smtClean="0">
                <a:solidFill>
                  <a:schemeClr val="bg1"/>
                </a:solidFill>
              </a:rPr>
              <a:t>ounselor becomes a </a:t>
            </a:r>
            <a:r>
              <a:rPr lang="en-US" sz="1200" b="1" dirty="0" smtClean="0">
                <a:solidFill>
                  <a:schemeClr val="bg1"/>
                </a:solidFill>
              </a:rPr>
              <a:t>reflection</a:t>
            </a:r>
            <a:r>
              <a:rPr lang="en-US" sz="1200" dirty="0" smtClean="0">
                <a:solidFill>
                  <a:schemeClr val="bg1"/>
                </a:solidFill>
              </a:rPr>
              <a:t> of God’s grace and love. Our goal is to minister to you as God ministers to us and to facilitate your growth through the process. </a:t>
            </a:r>
            <a:endParaRPr lang="en-US" sz="1200" dirty="0" smtClean="0">
              <a:solidFill>
                <a:schemeClr val="bg1"/>
              </a:solidFill>
              <a:latin typeface="Cooper Black" panose="0208090404030B020404" pitchFamily="18" charset="0"/>
            </a:endParaRPr>
          </a:p>
          <a:p>
            <a:endParaRPr lang="en-US" sz="1400" dirty="0" smtClean="0">
              <a:solidFill>
                <a:schemeClr val="bg1"/>
              </a:solidFill>
            </a:endParaRPr>
          </a:p>
          <a:p>
            <a:r>
              <a:rPr lang="en-US" sz="1400" dirty="0" smtClean="0">
                <a:solidFill>
                  <a:schemeClr val="bg1"/>
                </a:solidFill>
                <a:latin typeface="Cooper Black" panose="0208090404030B020404" pitchFamily="18" charset="0"/>
              </a:rPr>
              <a:t>ABOUT US</a:t>
            </a:r>
            <a:endParaRPr lang="en-US" sz="1400" dirty="0" smtClean="0">
              <a:solidFill>
                <a:schemeClr val="bg1"/>
              </a:solidFill>
            </a:endParaRPr>
          </a:p>
          <a:p>
            <a:r>
              <a:rPr lang="en-US" sz="1200" dirty="0" smtClean="0">
                <a:solidFill>
                  <a:schemeClr val="bg1"/>
                </a:solidFill>
              </a:rPr>
              <a:t>Brandy Brown, a native resident of Delaware, OH holds a bachelors degree from Otterbein University and a Masters in Counseling from  the Methodist Theological School.  With an extensive background in serving families with developmental disabilities, Brandy has worked for Ohio Wesleyan University, Support Care of Ohio, COVA, Delaware County and currently Adriel, Inc. Experiencing her own healing through God and counseling, Brandy’s greatest accomplishment and joy is being a mother to her 5-year old son and their dog, Satchel. </a:t>
            </a:r>
          </a:p>
          <a:p>
            <a:endParaRPr lang="en-US" sz="1400" dirty="0">
              <a:solidFill>
                <a:schemeClr val="bg1"/>
              </a:solidFill>
            </a:endParaRPr>
          </a:p>
        </p:txBody>
      </p:sp>
    </p:spTree>
    <p:extLst>
      <p:ext uri="{BB962C8B-B14F-4D97-AF65-F5344CB8AC3E}">
        <p14:creationId xmlns:p14="http://schemas.microsoft.com/office/powerpoint/2010/main" val="2576514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6">
      <a:dk1>
        <a:srgbClr val="A7ADB1"/>
      </a:dk1>
      <a:lt1>
        <a:sysClr val="window" lastClr="FFFFFF"/>
      </a:lt1>
      <a:dk2>
        <a:srgbClr val="5F86A1"/>
      </a:dk2>
      <a:lt2>
        <a:srgbClr val="CCD1B9"/>
      </a:lt2>
      <a:accent1>
        <a:srgbClr val="C66951"/>
      </a:accent1>
      <a:accent2>
        <a:srgbClr val="BF974D"/>
      </a:accent2>
      <a:accent3>
        <a:srgbClr val="928B70"/>
      </a:accent3>
      <a:accent4>
        <a:srgbClr val="87706B"/>
      </a:accent4>
      <a:accent5>
        <a:srgbClr val="94734E"/>
      </a:accent5>
      <a:accent6>
        <a:srgbClr val="D8C094"/>
      </a:accent6>
      <a:hlink>
        <a:srgbClr val="CC9900"/>
      </a:hlink>
      <a:folHlink>
        <a:srgbClr val="C0C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151</TotalTime>
  <Words>306</Words>
  <Application>Microsoft Office PowerPoint</Application>
  <PresentationFormat>On-screen Show (4:3)</PresentationFormat>
  <Paragraphs>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Grid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Antoinette Greene</dc:creator>
  <cp:lastModifiedBy>Cheryl Copley</cp:lastModifiedBy>
  <cp:revision>13</cp:revision>
  <cp:lastPrinted>2013-12-26T20:44:43Z</cp:lastPrinted>
  <dcterms:created xsi:type="dcterms:W3CDTF">2013-11-19T02:32:31Z</dcterms:created>
  <dcterms:modified xsi:type="dcterms:W3CDTF">2013-12-26T20:45:20Z</dcterms:modified>
</cp:coreProperties>
</file>